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9" r:id="rId1"/>
  </p:sldMasterIdLst>
  <p:notesMasterIdLst>
    <p:notesMasterId r:id="rId14"/>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62" d="100"/>
          <a:sy n="62" d="100"/>
        </p:scale>
        <p:origin x="72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t>6/18/2024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F2839611-8BCB-4A9C-AF52-CA247E48C772}" type="slidenum">
              <a:rPr lang="en-IN" smtClean="0"/>
              <a:t>10</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3A1C593-65D0-4073-BCC9-577B9352EA97}" type="datetimeFigureOut">
              <a:rPr lang="en-US" smtClean="0"/>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911050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6/18/2024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1782915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6/18/2024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772524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6/18/2024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5597239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6/18/2024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596318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63A1C593-65D0-4073-BCC9-577B9352EA97}" type="datetimeFigureOut">
              <a:rPr lang="en-US" smtClean="0"/>
              <a:t>6/18/2024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9998283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63A1C593-65D0-4073-BCC9-577B9352EA97}" type="datetimeFigureOut">
              <a:rPr lang="en-US" smtClean="0"/>
              <a:t>6/18/2024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5221867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A1C593-65D0-4073-BCC9-577B9352EA97}" type="datetimeFigureOut">
              <a:rPr lang="en-US" smtClean="0"/>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4639940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A1C593-65D0-4073-BCC9-577B9352EA97}" type="datetimeFigureOut">
              <a:rPr lang="en-US" smtClean="0"/>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42796972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63762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A1C593-65D0-4073-BCC9-577B9352EA97}" type="datetimeFigureOut">
              <a:rPr lang="en-US" smtClean="0"/>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550583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4081633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3A1C593-65D0-4073-BCC9-577B9352EA97}" type="datetimeFigureOut">
              <a:rPr lang="en-US" smtClean="0"/>
              <a:t>6/18/2024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69726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3A1C593-65D0-4073-BCC9-577B9352EA97}" type="datetimeFigureOut">
              <a:rPr lang="en-US" smtClean="0"/>
              <a:t>6/18/2024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974404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3A1C593-65D0-4073-BCC9-577B9352EA97}" type="datetimeFigureOut">
              <a:rPr lang="en-US" smtClean="0"/>
              <a:t>6/18/2024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061061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63A1C593-65D0-4073-BCC9-577B9352EA97}" type="datetimeFigureOut">
              <a:rPr lang="en-US" smtClean="0"/>
              <a:t>6/18/2024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2784496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6/18/2024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2018297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6/18/2024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1204419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63A1C593-65D0-4073-BCC9-577B9352EA97}" type="datetimeFigureOut">
              <a:rPr lang="en-US" smtClean="0"/>
              <a:t>6/18/2024</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9B618960-8005-486C-9A75-10CB2AAC16F9}" type="slidenum">
              <a:rPr lang="en-US" smtClean="0"/>
              <a:t>‹#›</a:t>
            </a:fld>
            <a:endParaRPr lang="en-US"/>
          </a:p>
        </p:txBody>
      </p:sp>
    </p:spTree>
    <p:extLst>
      <p:ext uri="{BB962C8B-B14F-4D97-AF65-F5344CB8AC3E}">
        <p14:creationId xmlns:p14="http://schemas.microsoft.com/office/powerpoint/2010/main" val="2766882574"/>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 id="2147483694" r:id="rId15"/>
    <p:sldLayoutId id="2147483695" r:id="rId16"/>
    <p:sldLayoutId id="2147483696" r:id="rId17"/>
    <p:sldLayoutId id="2147483697"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sym typeface="+mn-ea"/>
              </a:rPr>
              <a:t>T</a:t>
            </a:r>
            <a:r>
              <a:rPr lang="en-IN" altLang="en-US" b="1" dirty="0">
                <a:sym typeface="+mn-ea"/>
              </a:rPr>
              <a:t>HERMIONIC VALVE</a:t>
            </a:r>
            <a:endParaRPr lang="en-IN" altLang="en-US" dirty="0"/>
          </a:p>
        </p:txBody>
      </p:sp>
      <p:sp>
        <p:nvSpPr>
          <p:cNvPr id="3" name="Subtitle 2"/>
          <p:cNvSpPr>
            <a:spLocks noGrp="1"/>
          </p:cNvSpPr>
          <p:nvPr>
            <p:ph type="subTitle" idx="1"/>
          </p:nvPr>
        </p:nvSpPr>
        <p:spPr>
          <a:xfrm>
            <a:off x="1524000" y="4804115"/>
            <a:ext cx="9144000" cy="1655762"/>
          </a:xfrm>
        </p:spPr>
        <p:txBody>
          <a:bodyPr>
            <a:normAutofit fontScale="92500" lnSpcReduction="20000"/>
          </a:bodyPr>
          <a:lstStyle/>
          <a:p>
            <a:r>
              <a:rPr lang="en-US" sz="2000" b="1" dirty="0">
                <a:solidFill>
                  <a:srgbClr val="7030A0"/>
                </a:solidFill>
                <a:latin typeface="Times New Roman" panose="02020603050405020304" pitchFamily="18" charset="0"/>
                <a:cs typeface="Times New Roman" panose="02020603050405020304" pitchFamily="18" charset="0"/>
              </a:rPr>
              <a:t>Dr Kapil Garg</a:t>
            </a:r>
          </a:p>
          <a:p>
            <a:r>
              <a:rPr lang="en-US" sz="2000" b="1" dirty="0">
                <a:solidFill>
                  <a:srgbClr val="7030A0"/>
                </a:solidFill>
                <a:latin typeface="Times New Roman" panose="02020603050405020304" pitchFamily="18" charset="0"/>
                <a:cs typeface="Times New Roman" panose="02020603050405020304" pitchFamily="18" charset="0"/>
              </a:rPr>
              <a:t>Dept. Of Musculoskeletal Physiotherapy</a:t>
            </a:r>
          </a:p>
          <a:p>
            <a:r>
              <a:rPr lang="en-US" sz="2000" b="1" dirty="0">
                <a:solidFill>
                  <a:srgbClr val="7030A0"/>
                </a:solidFill>
                <a:latin typeface="Times New Roman" panose="02020603050405020304" pitchFamily="18" charset="0"/>
                <a:cs typeface="Times New Roman" panose="02020603050405020304" pitchFamily="18" charset="0"/>
              </a:rPr>
              <a:t>MGM Institute Of Physiotherapy</a:t>
            </a:r>
          </a:p>
          <a:p>
            <a:r>
              <a:rPr lang="en-US" sz="2000" b="1" dirty="0">
                <a:solidFill>
                  <a:srgbClr val="7030A0"/>
                </a:solidFill>
                <a:latin typeface="Times New Roman" panose="02020603050405020304" pitchFamily="18" charset="0"/>
                <a:cs typeface="Times New Roman" panose="02020603050405020304" pitchFamily="18" charset="0"/>
              </a:rPr>
              <a:t>Chh. Sambhajinagar</a:t>
            </a:r>
            <a:endParaRPr lang="en-IN" sz="2000" b="1" dirty="0">
              <a:solidFill>
                <a:srgbClr val="7030A0"/>
              </a:solidFill>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a:t>Triodes were widely used in consumer electronics devices such as radios and televisions until the 1970s, when transistors replaced them. Today, their main remaining use is in high-power RF amplifiers in radio transmitters and industrial RF heating devices. In recent years there has been a resurgence in demand for low power triodes due to renewed interest in tube-type audio systems by audiophiles who prefer the sound of tube-based electronics.</a:t>
            </a:r>
          </a:p>
          <a:p>
            <a:endParaRPr lang="en-IN" dirty="0"/>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dell\Desktop\220px-Triode-english-text.svg.png"/>
          <p:cNvPicPr>
            <a:picLocks noGrp="1" noChangeAspect="1" noChangeArrowheads="1"/>
          </p:cNvPicPr>
          <p:nvPr>
            <p:ph idx="1"/>
          </p:nvPr>
        </p:nvPicPr>
        <p:blipFill>
          <a:blip r:embed="rId2"/>
          <a:srcRect/>
          <a:stretch>
            <a:fillRect/>
          </a:stretch>
        </p:blipFill>
        <p:spPr bwMode="auto">
          <a:xfrm>
            <a:off x="1524000" y="944236"/>
            <a:ext cx="4143404" cy="5518261"/>
          </a:xfrm>
          <a:prstGeom prst="rect">
            <a:avLst/>
          </a:prstGeom>
          <a:noFill/>
        </p:spPr>
      </p:pic>
      <p:pic>
        <p:nvPicPr>
          <p:cNvPr id="4099" name="Picture 3" descr="C:\Users\dell\Desktop\1200px-Dubulttriode_darbiibaa.jpg"/>
          <p:cNvPicPr>
            <a:picLocks noChangeAspect="1" noChangeArrowheads="1"/>
          </p:cNvPicPr>
          <p:nvPr/>
        </p:nvPicPr>
        <p:blipFill>
          <a:blip r:embed="rId3"/>
          <a:srcRect/>
          <a:stretch>
            <a:fillRect/>
          </a:stretch>
        </p:blipFill>
        <p:spPr bwMode="auto">
          <a:xfrm>
            <a:off x="6096000" y="667263"/>
            <a:ext cx="4643430" cy="6072206"/>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327366-70FB-4B58-A1D2-3D394E4768D0}"/>
              </a:ext>
            </a:extLst>
          </p:cNvPr>
          <p:cNvSpPr>
            <a:spLocks noGrp="1"/>
          </p:cNvSpPr>
          <p:nvPr>
            <p:ph idx="1"/>
          </p:nvPr>
        </p:nvSpPr>
        <p:spPr/>
        <p:txBody>
          <a:bodyPr>
            <a:normAutofit/>
          </a:bodyPr>
          <a:lstStyle/>
          <a:p>
            <a:pPr marL="0" indent="0">
              <a:buNone/>
            </a:pPr>
            <a:r>
              <a:rPr lang="en-US" sz="10200" b="1" dirty="0"/>
              <a:t>    THANK YOU</a:t>
            </a:r>
          </a:p>
        </p:txBody>
      </p:sp>
    </p:spTree>
    <p:extLst>
      <p:ext uri="{BB962C8B-B14F-4D97-AF65-F5344CB8AC3E}">
        <p14:creationId xmlns:p14="http://schemas.microsoft.com/office/powerpoint/2010/main" val="2311131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thermionic valve</a:t>
            </a:r>
            <a:r>
              <a:rPr lang="en-IN" dirty="0"/>
              <a:t> </a:t>
            </a:r>
          </a:p>
        </p:txBody>
      </p:sp>
      <p:sp>
        <p:nvSpPr>
          <p:cNvPr id="3" name="Content Placeholder 2"/>
          <p:cNvSpPr>
            <a:spLocks noGrp="1"/>
          </p:cNvSpPr>
          <p:nvPr>
            <p:ph idx="1"/>
          </p:nvPr>
        </p:nvSpPr>
        <p:spPr/>
        <p:txBody>
          <a:bodyPr>
            <a:normAutofit/>
          </a:bodyPr>
          <a:lstStyle/>
          <a:p>
            <a:pPr algn="just"/>
            <a:r>
              <a:rPr lang="en-IN" dirty="0"/>
              <a:t> It uses the phenomenon of thermionic emission of electrons from a hot cathode and is used for a number of fundamental electronic functions such as signal amplification and current rectification. Non-thermionic types, such as a vacuum phototube however, achieve electron emission through the photoelectric effect, and are used for such purposes as the detection of light intensities. In both types, the electrons are accelerated from the cathode to the anode by the electric field in the tube.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t>Diodes</a:t>
            </a:r>
            <a:br>
              <a:rPr lang="en-IN" b="1" dirty="0"/>
            </a:br>
            <a:endParaRPr lang="en-IN" dirty="0"/>
          </a:p>
        </p:txBody>
      </p:sp>
      <p:sp>
        <p:nvSpPr>
          <p:cNvPr id="3" name="Content Placeholder 2"/>
          <p:cNvSpPr>
            <a:spLocks noGrp="1"/>
          </p:cNvSpPr>
          <p:nvPr>
            <p:ph idx="1"/>
          </p:nvPr>
        </p:nvSpPr>
        <p:spPr/>
        <p:txBody>
          <a:bodyPr>
            <a:normAutofit/>
          </a:bodyPr>
          <a:lstStyle/>
          <a:p>
            <a:pPr fontAlgn="base"/>
            <a:endParaRPr lang="en-IN" dirty="0"/>
          </a:p>
          <a:p>
            <a:pPr algn="just" fontAlgn="base"/>
            <a:r>
              <a:rPr lang="en-IN" dirty="0"/>
              <a:t>The diode vale is the most basic of all thermionic or vacuum tube devices having only two active electrodes, nevertheless it is still an important component whose operation needs to be understood if other forms of vacuum tube or thermionic valve technology are to be comprehended.</a:t>
            </a:r>
          </a:p>
          <a:p>
            <a:pPr>
              <a:buNone/>
            </a:pPr>
            <a:br>
              <a:rPr lang="en-IN" dirty="0"/>
            </a:br>
            <a:r>
              <a:rPr lang="en-IN"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fontAlgn="base"/>
            <a:r>
              <a:rPr lang="en-IN" dirty="0"/>
              <a:t>The most basic form of diode valve or vacuum tube is the diode. It consists of two conducting electrodes that are contained within an evacuated glass envelope. These are named the cathode and anode.</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br>
              <a:rPr lang="en-IN" dirty="0"/>
            </a:br>
            <a:r>
              <a:rPr lang="en-IN" dirty="0"/>
              <a:t>A diode is a two-terminal electronic component that conducts current primarily in one direction (asymmetric conductance); it has low (ideally zero) resistance in one direction, and high (ideally infinite) resistance in the other. A diode vacuum tube or thermionic diode is a vacuum tube with two electrodes, a heated cathode and a plate, in which electrons can flow in only one direction, from cathode to plate. </a:t>
            </a: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dell\Desktop\download.png"/>
          <p:cNvPicPr>
            <a:picLocks noGrp="1" noChangeAspect="1" noChangeArrowheads="1"/>
          </p:cNvPicPr>
          <p:nvPr>
            <p:ph idx="1"/>
          </p:nvPr>
        </p:nvPicPr>
        <p:blipFill>
          <a:blip r:embed="rId2"/>
          <a:srcRect/>
          <a:stretch>
            <a:fillRect/>
          </a:stretch>
        </p:blipFill>
        <p:spPr bwMode="auto">
          <a:xfrm>
            <a:off x="1524000" y="166688"/>
            <a:ext cx="8900845" cy="3059664"/>
          </a:xfrm>
          <a:prstGeom prst="rect">
            <a:avLst/>
          </a:prstGeom>
          <a:noFill/>
        </p:spPr>
      </p:pic>
      <p:pic>
        <p:nvPicPr>
          <p:cNvPr id="2051" name="Picture 3" descr="C:\Users\dell\Desktop\Diodes-symbol.png"/>
          <p:cNvPicPr>
            <a:picLocks noChangeAspect="1" noChangeArrowheads="1"/>
          </p:cNvPicPr>
          <p:nvPr/>
        </p:nvPicPr>
        <p:blipFill>
          <a:blip r:embed="rId3"/>
          <a:srcRect/>
          <a:stretch>
            <a:fillRect/>
          </a:stretch>
        </p:blipFill>
        <p:spPr bwMode="auto">
          <a:xfrm>
            <a:off x="1602769" y="3429000"/>
            <a:ext cx="8822076" cy="330340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dirty="0"/>
              <a:t>A semiconductor diode, the most commonly used type today, is a crystalline piece of semiconductor material with a p–n junction connected to two electrical terminals. Semiconductor diodes were the first semiconductor electronic devices. The discovery of asymmetric electrical conduction across the contact between a crystalline mineral and a metal was made by German physicist Ferdinand Braun in 1874. Today, most diodes are made of silicon, but other materials such as gallium arsenide and germanium are used.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dell\Desktop\images-common-planetanalog-2014-06-563152-Image-1.jpg"/>
          <p:cNvPicPr>
            <a:picLocks noGrp="1" noChangeAspect="1" noChangeArrowheads="1"/>
          </p:cNvPicPr>
          <p:nvPr>
            <p:ph idx="1"/>
          </p:nvPr>
        </p:nvPicPr>
        <p:blipFill>
          <a:blip r:embed="rId2"/>
          <a:srcRect/>
          <a:stretch>
            <a:fillRect/>
          </a:stretch>
        </p:blipFill>
        <p:spPr bwMode="auto">
          <a:xfrm>
            <a:off x="1748556" y="1611575"/>
            <a:ext cx="8358246" cy="386151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Triode</a:t>
            </a:r>
            <a:endParaRPr lang="en-IN" dirty="0"/>
          </a:p>
        </p:txBody>
      </p:sp>
      <p:sp>
        <p:nvSpPr>
          <p:cNvPr id="3" name="Content Placeholder 2"/>
          <p:cNvSpPr>
            <a:spLocks noGrp="1"/>
          </p:cNvSpPr>
          <p:nvPr>
            <p:ph idx="1"/>
          </p:nvPr>
        </p:nvSpPr>
        <p:spPr/>
        <p:txBody>
          <a:bodyPr>
            <a:normAutofit/>
          </a:bodyPr>
          <a:lstStyle/>
          <a:p>
            <a:r>
              <a:rPr lang="en-US" dirty="0"/>
              <a:t>A </a:t>
            </a:r>
            <a:r>
              <a:rPr lang="en-IN" dirty="0"/>
              <a:t> triode is an electronic amplifying vacuum tube consisting of three electrodes inside an evacuated glass envelope: a heated filament or cathode, a grid, and a plate (anode). Developed from Lee De Forest's 1906 </a:t>
            </a:r>
            <a:r>
              <a:rPr lang="en-IN" dirty="0" err="1"/>
              <a:t>Audion</a:t>
            </a:r>
            <a:r>
              <a:rPr lang="en-IN" dirty="0"/>
              <a:t>, a partial vacuum tube that added a grid electrode to the thermionic diode (Fleming valve), the triode was the first practical electronic amplifier and the ancestor of other types of vacuum tubes such as the </a:t>
            </a:r>
            <a:r>
              <a:rPr lang="en-IN" dirty="0" err="1"/>
              <a:t>tetrode</a:t>
            </a:r>
            <a:r>
              <a:rPr lang="en-IN" dirty="0"/>
              <a:t> and pentode. Its invention founded the electronics age, making possible amplified radio technology and long-distance telephony. </a:t>
            </a:r>
          </a:p>
        </p:txBody>
      </p:sp>
    </p:spTree>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Droplet</Template>
  <TotalTime>4</TotalTime>
  <Words>272</Words>
  <Application>Microsoft Office PowerPoint</Application>
  <PresentationFormat>Widescreen</PresentationFormat>
  <Paragraphs>19</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Times New Roman</vt:lpstr>
      <vt:lpstr>Tw Cen MT</vt:lpstr>
      <vt:lpstr>Droplet</vt:lpstr>
      <vt:lpstr>THERMIONIC VALVE</vt:lpstr>
      <vt:lpstr>thermionic valve </vt:lpstr>
      <vt:lpstr>Diodes </vt:lpstr>
      <vt:lpstr>PowerPoint Presentation</vt:lpstr>
      <vt:lpstr>PowerPoint Presentation</vt:lpstr>
      <vt:lpstr>PowerPoint Presentation</vt:lpstr>
      <vt:lpstr>PowerPoint Presentation</vt:lpstr>
      <vt:lpstr>PowerPoint Presentation</vt:lpstr>
      <vt:lpstr>Triode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THERMOIONIC VALVE</dc:title>
  <dc:creator/>
  <cp:lastModifiedBy>prachidorlikar0510@gmail.com</cp:lastModifiedBy>
  <cp:revision>15</cp:revision>
  <dcterms:created xsi:type="dcterms:W3CDTF">2024-06-18T10:10:40Z</dcterms:created>
  <dcterms:modified xsi:type="dcterms:W3CDTF">2024-06-18T15:23:11Z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7428F21F6D6349FBAD60E96C9E9DB481_11</vt:lpwstr>
  </property>
  <property fmtid="{D5CDD505-2E9C-101B-9397-08002B2CF9AE}" pid="3" name="KSOProductBuildVer">
    <vt:lpwstr>1033-12.2.0.17119</vt:lpwstr>
  </property>
</Properties>
</file>